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8" r:id="rId3"/>
    <p:sldId id="297" r:id="rId4"/>
    <p:sldId id="261" r:id="rId5"/>
    <p:sldId id="296" r:id="rId6"/>
    <p:sldId id="265" r:id="rId7"/>
    <p:sldId id="263" r:id="rId8"/>
    <p:sldId id="298" r:id="rId9"/>
    <p:sldId id="276" r:id="rId10"/>
    <p:sldId id="312" r:id="rId11"/>
    <p:sldId id="301" r:id="rId12"/>
    <p:sldId id="302" r:id="rId13"/>
    <p:sldId id="303" r:id="rId14"/>
    <p:sldId id="304" r:id="rId15"/>
    <p:sldId id="306" r:id="rId16"/>
    <p:sldId id="311" r:id="rId17"/>
    <p:sldId id="307" r:id="rId18"/>
    <p:sldId id="308" r:id="rId19"/>
    <p:sldId id="309" r:id="rId20"/>
    <p:sldId id="310" r:id="rId21"/>
  </p:sldIdLst>
  <p:sldSz cx="9144000" cy="5143500" type="screen16x9"/>
  <p:notesSz cx="6858000" cy="9144000"/>
  <p:embeddedFontLst>
    <p:embeddedFont>
      <p:font typeface="Michroma" panose="020B0604020202020204" charset="0"/>
      <p:regular r:id="rId23"/>
    </p:embeddedFont>
    <p:embeddedFont>
      <p:font typeface="Noto Sans" panose="020B0604020202020204" charset="0"/>
      <p:regular r:id="rId24"/>
      <p:bold r:id="rId25"/>
      <p:italic r:id="rId26"/>
      <p:boldItalic r:id="rId27"/>
    </p:embeddedFont>
    <p:embeddedFont>
      <p:font typeface="PT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2AED5-FBE6-4A08-BAEC-B2854DCFC420}">
  <a:tblStyle styleId="{9772AED5-FBE6-4A08-BAEC-B2854DCFC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A916DB-DCED-485D-A7AA-CEDEB5F5AF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PSNR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127.73</c:v>
                </c:pt>
                <c:pt idx="1">
                  <c:v>1.9350000000000001</c:v>
                </c:pt>
                <c:pt idx="2">
                  <c:v>7.7047829999999999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118.07</c:v>
                </c:pt>
                <c:pt idx="1">
                  <c:v>9.7609999999999992</c:v>
                </c:pt>
                <c:pt idx="2">
                  <c:v>14.884338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118.06</c:v>
                </c:pt>
                <c:pt idx="1">
                  <c:v>2.94</c:v>
                </c:pt>
                <c:pt idx="2">
                  <c:v>13.776244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420439632545935E-2"/>
          <c:y val="0.13154699803149603"/>
          <c:w val="0.90049622703412069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1.81E-3</c:v>
                </c:pt>
                <c:pt idx="1">
                  <c:v>0.299896</c:v>
                </c:pt>
                <c:pt idx="2">
                  <c:v>0.190274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1.6750000000000001E-2</c:v>
                </c:pt>
                <c:pt idx="1">
                  <c:v>5.7030999999999998E-2</c:v>
                </c:pt>
                <c:pt idx="2">
                  <c:v>1.575E-2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1.678E-2</c:v>
                </c:pt>
                <c:pt idx="1">
                  <c:v>0.48802800000000002</c:v>
                </c:pt>
                <c:pt idx="2">
                  <c:v>4.1907E-2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be8f9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5be8f9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02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10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37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3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40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581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51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79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4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12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08ab792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08ab792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039825"/>
            <a:ext cx="7717500" cy="1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2713825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>
            <a:off x="4079948" y="2416998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079948" y="3141195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>
            <a:off x="4079950" y="1323500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079950" y="2047689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4" hasCustomPrompt="1"/>
          </p:nvPr>
        </p:nvSpPr>
        <p:spPr>
          <a:xfrm>
            <a:off x="4079797" y="3510499"/>
            <a:ext cx="43509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079797" y="4234700"/>
            <a:ext cx="4350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5909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2263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2508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58970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39272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4092000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1997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3419250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611852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3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717750" y="1246325"/>
            <a:ext cx="7708500" cy="11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796132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4693868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796132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4"/>
          </p:nvPr>
        </p:nvSpPr>
        <p:spPr>
          <a:xfrm>
            <a:off x="4693868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796133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6"/>
          </p:nvPr>
        </p:nvSpPr>
        <p:spPr>
          <a:xfrm>
            <a:off x="796133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7"/>
          </p:nvPr>
        </p:nvSpPr>
        <p:spPr>
          <a:xfrm>
            <a:off x="4693834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8"/>
          </p:nvPr>
        </p:nvSpPr>
        <p:spPr>
          <a:xfrm>
            <a:off x="4693834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66" r:id="rId9"/>
    <p:sldLayoutId id="2147483668" r:id="rId10"/>
    <p:sldLayoutId id="2147483670" r:id="rId11"/>
    <p:sldLayoutId id="2147483671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7959" y="2713825"/>
            <a:ext cx="3031849" cy="235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9E76B-2A27-4A7C-8BF0-2D69709E263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2C786-F635-4A6D-B1DE-6E5FF39A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7197" y="-1626324"/>
            <a:ext cx="4907794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A762E-B62B-4532-975D-66867467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8432" y="0"/>
            <a:ext cx="2051223" cy="205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A9D6E-586E-4DCF-852C-3184E22B5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494" y="72882"/>
            <a:ext cx="1504856" cy="133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C2D2C-E9C0-9801-6E24-0982E9BE845A}"/>
              </a:ext>
            </a:extLst>
          </p:cNvPr>
          <p:cNvSpPr txBox="1"/>
          <p:nvPr/>
        </p:nvSpPr>
        <p:spPr>
          <a:xfrm>
            <a:off x="2223097" y="1721789"/>
            <a:ext cx="42559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Audio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5500" dirty="0">
                <a:solidFill>
                  <a:schemeClr val="tx1"/>
                </a:solidFill>
              </a:rPr>
              <a:t>Denoising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2016582" y="1728974"/>
            <a:ext cx="4206338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37673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5137278" y="346671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769618" y="2066249"/>
            <a:ext cx="1246963" cy="86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10</a:t>
            </a:r>
          </a:p>
        </p:txBody>
      </p:sp>
      <p:grpSp>
        <p:nvGrpSpPr>
          <p:cNvPr id="15" name="Google Shape;5859;p64">
            <a:extLst>
              <a:ext uri="{FF2B5EF4-FFF2-40B4-BE49-F238E27FC236}">
                <a16:creationId xmlns:a16="http://schemas.microsoft.com/office/drawing/2014/main" id="{ED6C531D-E7AE-447B-B3E2-37FDFE5DD402}"/>
              </a:ext>
            </a:extLst>
          </p:cNvPr>
          <p:cNvGrpSpPr/>
          <p:nvPr/>
        </p:nvGrpSpPr>
        <p:grpSpPr>
          <a:xfrm>
            <a:off x="6578876" y="2066250"/>
            <a:ext cx="922388" cy="978000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16" name="Google Shape;5860;p64">
              <a:extLst>
                <a:ext uri="{FF2B5EF4-FFF2-40B4-BE49-F238E27FC236}">
                  <a16:creationId xmlns:a16="http://schemas.microsoft.com/office/drawing/2014/main" id="{6D2A63DD-EF6F-42A7-BEC1-85C398235090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61;p64">
              <a:extLst>
                <a:ext uri="{FF2B5EF4-FFF2-40B4-BE49-F238E27FC236}">
                  <a16:creationId xmlns:a16="http://schemas.microsoft.com/office/drawing/2014/main" id="{497A5C68-70CE-4DB4-A55E-C54B79EAB55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6290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0" y="872839"/>
            <a:ext cx="7525558" cy="3861102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Software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51718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13" y="1045448"/>
            <a:ext cx="7616288" cy="3538033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70513" y="206637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Hardware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620" cy="808867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A751344-CBA4-4E20-A8F6-FC7A0DC58BC1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7222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88448" y="204793"/>
            <a:ext cx="70733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500" dirty="0">
                <a:solidFill>
                  <a:schemeClr val="tx1"/>
                </a:solidFill>
              </a:rPr>
              <a:t>System Description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22884" y="107855"/>
            <a:ext cx="765562" cy="862512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198;p57">
            <a:extLst>
              <a:ext uri="{FF2B5EF4-FFF2-40B4-BE49-F238E27FC236}">
                <a16:creationId xmlns:a16="http://schemas.microsoft.com/office/drawing/2014/main" id="{6ABE065F-FB91-FF38-050C-B024C6490858}"/>
              </a:ext>
            </a:extLst>
          </p:cNvPr>
          <p:cNvGrpSpPr/>
          <p:nvPr/>
        </p:nvGrpSpPr>
        <p:grpSpPr>
          <a:xfrm>
            <a:off x="2686385" y="1418433"/>
            <a:ext cx="3771899" cy="2967489"/>
            <a:chOff x="1839112" y="2209159"/>
            <a:chExt cx="1918159" cy="2233789"/>
          </a:xfrm>
        </p:grpSpPr>
        <p:sp>
          <p:nvSpPr>
            <p:cNvPr id="16" name="Google Shape;3199;p57">
              <a:extLst>
                <a:ext uri="{FF2B5EF4-FFF2-40B4-BE49-F238E27FC236}">
                  <a16:creationId xmlns:a16="http://schemas.microsoft.com/office/drawing/2014/main" id="{5A50D23F-8BB7-0100-957C-B80064CD693B}"/>
                </a:ext>
              </a:extLst>
            </p:cNvPr>
            <p:cNvSpPr/>
            <p:nvPr/>
          </p:nvSpPr>
          <p:spPr>
            <a:xfrm>
              <a:off x="1839112" y="2209159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User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3200;p57">
              <a:extLst>
                <a:ext uri="{FF2B5EF4-FFF2-40B4-BE49-F238E27FC236}">
                  <a16:creationId xmlns:a16="http://schemas.microsoft.com/office/drawing/2014/main" id="{F94CACC1-BFA4-EFC8-ACEA-D1BE67510F95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Selections Button </a:t>
              </a:r>
              <a:endParaRPr sz="1000" dirty="0"/>
            </a:p>
          </p:txBody>
        </p:sp>
        <p:sp>
          <p:nvSpPr>
            <p:cNvPr id="18" name="Google Shape;3201;p57">
              <a:extLst>
                <a:ext uri="{FF2B5EF4-FFF2-40B4-BE49-F238E27FC236}">
                  <a16:creationId xmlns:a16="http://schemas.microsoft.com/office/drawing/2014/main" id="{BB82EE37-1373-C509-ECE2-E4FEC9CE9175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Serial Monitor</a:t>
              </a:r>
              <a:endParaRPr dirty="0"/>
            </a:p>
          </p:txBody>
        </p:sp>
        <p:cxnSp>
          <p:nvCxnSpPr>
            <p:cNvPr id="19" name="Google Shape;3202;p57">
              <a:extLst>
                <a:ext uri="{FF2B5EF4-FFF2-40B4-BE49-F238E27FC236}">
                  <a16:creationId xmlns:a16="http://schemas.microsoft.com/office/drawing/2014/main" id="{1C505E39-5FAC-89E7-F20E-D34A240B4944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2414212" y="2496709"/>
              <a:ext cx="767959" cy="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03;p57">
              <a:extLst>
                <a:ext uri="{FF2B5EF4-FFF2-40B4-BE49-F238E27FC236}">
                  <a16:creationId xmlns:a16="http://schemas.microsoft.com/office/drawing/2014/main" id="{6C418D20-7117-39FF-1462-2207BEF931B0}"/>
                </a:ext>
              </a:extLst>
            </p:cNvPr>
            <p:cNvCxnSpPr>
              <a:stCxn id="17" idx="4"/>
              <a:endCxn id="24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205;p57">
              <a:extLst>
                <a:ext uri="{FF2B5EF4-FFF2-40B4-BE49-F238E27FC236}">
                  <a16:creationId xmlns:a16="http://schemas.microsoft.com/office/drawing/2014/main" id="{42313523-20AB-8C57-1980-F6DC37153C4C}"/>
                </a:ext>
              </a:extLst>
            </p:cNvPr>
            <p:cNvCxnSpPr>
              <a:stCxn id="24" idx="6"/>
              <a:endCxn id="18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3206;p57">
              <a:extLst>
                <a:ext uri="{FF2B5EF4-FFF2-40B4-BE49-F238E27FC236}">
                  <a16:creationId xmlns:a16="http://schemas.microsoft.com/office/drawing/2014/main" id="{AE6A368B-8DA9-A421-F41E-835014314C0E}"/>
                </a:ext>
              </a:extLst>
            </p:cNvPr>
            <p:cNvCxnSpPr>
              <a:stCxn id="18" idx="4"/>
              <a:endCxn id="2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3204;p57">
              <a:extLst>
                <a:ext uri="{FF2B5EF4-FFF2-40B4-BE49-F238E27FC236}">
                  <a16:creationId xmlns:a16="http://schemas.microsoft.com/office/drawing/2014/main" id="{9FFE1457-7C69-0207-B0EC-50BE724E8706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Arduino</a:t>
              </a:r>
              <a:endParaRPr dirty="0"/>
            </a:p>
          </p:txBody>
        </p:sp>
        <p:sp>
          <p:nvSpPr>
            <p:cNvPr id="25" name="Google Shape;3207;p57">
              <a:extLst>
                <a:ext uri="{FF2B5EF4-FFF2-40B4-BE49-F238E27FC236}">
                  <a16:creationId xmlns:a16="http://schemas.microsoft.com/office/drawing/2014/main" id="{1EF7070D-15FD-4450-610F-9A7F85D54991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Audio Processing Program</a:t>
              </a:r>
              <a:endParaRPr sz="900" dirty="0"/>
            </a:p>
          </p:txBody>
        </p:sp>
        <p:sp>
          <p:nvSpPr>
            <p:cNvPr id="26" name="Google Shape;3208;p57">
              <a:extLst>
                <a:ext uri="{FF2B5EF4-FFF2-40B4-BE49-F238E27FC236}">
                  <a16:creationId xmlns:a16="http://schemas.microsoft.com/office/drawing/2014/main" id="{4516EC21-D6B4-9904-FD44-25B25D290910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Sound File</a:t>
              </a:r>
              <a:endParaRPr dirty="0"/>
            </a:p>
          </p:txBody>
        </p:sp>
        <p:cxnSp>
          <p:nvCxnSpPr>
            <p:cNvPr id="27" name="Google Shape;3209;p57">
              <a:extLst>
                <a:ext uri="{FF2B5EF4-FFF2-40B4-BE49-F238E27FC236}">
                  <a16:creationId xmlns:a16="http://schemas.microsoft.com/office/drawing/2014/main" id="{9853E80C-0482-9280-0888-F554C4113309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201;p57">
            <a:extLst>
              <a:ext uri="{FF2B5EF4-FFF2-40B4-BE49-F238E27FC236}">
                <a16:creationId xmlns:a16="http://schemas.microsoft.com/office/drawing/2014/main" id="{53A1110B-B18E-4B77-1BA9-3A5AF70D2ED6}"/>
              </a:ext>
            </a:extLst>
          </p:cNvPr>
          <p:cNvSpPr/>
          <p:nvPr/>
        </p:nvSpPr>
        <p:spPr>
          <a:xfrm>
            <a:off x="1054562" y="2523183"/>
            <a:ext cx="113088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LEDs</a:t>
            </a:r>
            <a:endParaRPr dirty="0"/>
          </a:p>
        </p:txBody>
      </p:sp>
      <p:cxnSp>
        <p:nvCxnSpPr>
          <p:cNvPr id="36" name="Google Shape;3205;p57">
            <a:extLst>
              <a:ext uri="{FF2B5EF4-FFF2-40B4-BE49-F238E27FC236}">
                <a16:creationId xmlns:a16="http://schemas.microsoft.com/office/drawing/2014/main" id="{59D99B57-91C5-69D1-798E-24FBAEB3B655}"/>
              </a:ext>
            </a:extLst>
          </p:cNvPr>
          <p:cNvCxnSpPr>
            <a:cxnSpLocks/>
          </p:cNvCxnSpPr>
          <p:nvPr/>
        </p:nvCxnSpPr>
        <p:spPr>
          <a:xfrm>
            <a:off x="2185448" y="2891609"/>
            <a:ext cx="500937" cy="7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9937903C-9031-8BF3-549E-6721A660E243}"/>
              </a:ext>
            </a:extLst>
          </p:cNvPr>
          <p:cNvSpPr/>
          <p:nvPr/>
        </p:nvSpPr>
        <p:spPr>
          <a:xfrm rot="10800000">
            <a:off x="2230848" y="2731679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6BCFBE-F0D2-7B8C-C5D4-6CF09FD422EA}"/>
              </a:ext>
            </a:extLst>
          </p:cNvPr>
          <p:cNvSpPr/>
          <p:nvPr/>
        </p:nvSpPr>
        <p:spPr>
          <a:xfrm>
            <a:off x="4320201" y="1659396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7E8783-9F37-7DCC-8BC9-308D969A29D0}"/>
              </a:ext>
            </a:extLst>
          </p:cNvPr>
          <p:cNvSpPr/>
          <p:nvPr/>
        </p:nvSpPr>
        <p:spPr>
          <a:xfrm rot="10800000">
            <a:off x="4320201" y="330209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B43A1C-E2C9-AAF9-0045-3F27D69017C8}"/>
              </a:ext>
            </a:extLst>
          </p:cNvPr>
          <p:cNvSpPr/>
          <p:nvPr/>
        </p:nvSpPr>
        <p:spPr>
          <a:xfrm rot="10800000">
            <a:off x="4320201" y="221823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3E6336-008A-A23C-1D5B-DAEBB5F23B35}"/>
              </a:ext>
            </a:extLst>
          </p:cNvPr>
          <p:cNvSpPr/>
          <p:nvPr/>
        </p:nvSpPr>
        <p:spPr>
          <a:xfrm>
            <a:off x="4320201" y="275894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481FFB-07D8-6A88-7994-B497245736C0}"/>
              </a:ext>
            </a:extLst>
          </p:cNvPr>
          <p:cNvSpPr/>
          <p:nvPr/>
        </p:nvSpPr>
        <p:spPr>
          <a:xfrm>
            <a:off x="4320201" y="384400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08DB1C-679A-4AB6-A96B-772FC09733C5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88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5" grpId="0" animBg="1"/>
      <p:bldP spid="2" grpId="0" animBg="1"/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39768" y="1645827"/>
            <a:ext cx="4221401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Test &amp; Result 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5020056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6390006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4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7371;p67">
            <a:extLst>
              <a:ext uri="{FF2B5EF4-FFF2-40B4-BE49-F238E27FC236}">
                <a16:creationId xmlns:a16="http://schemas.microsoft.com/office/drawing/2014/main" id="{2146C905-BB7B-461C-A1BB-15F9DA384E0C}"/>
              </a:ext>
            </a:extLst>
          </p:cNvPr>
          <p:cNvGrpSpPr/>
          <p:nvPr/>
        </p:nvGrpSpPr>
        <p:grpSpPr>
          <a:xfrm>
            <a:off x="6462095" y="1970918"/>
            <a:ext cx="1041349" cy="886146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17" name="Google Shape;7372;p67">
              <a:extLst>
                <a:ext uri="{FF2B5EF4-FFF2-40B4-BE49-F238E27FC236}">
                  <a16:creationId xmlns:a16="http://schemas.microsoft.com/office/drawing/2014/main" id="{D6367F01-2C7E-49E5-A91C-4B15F40247B8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73;p67">
              <a:extLst>
                <a:ext uri="{FF2B5EF4-FFF2-40B4-BE49-F238E27FC236}">
                  <a16:creationId xmlns:a16="http://schemas.microsoft.com/office/drawing/2014/main" id="{BEEA921A-AEC6-4660-82CB-97736773F114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74;p67">
              <a:extLst>
                <a:ext uri="{FF2B5EF4-FFF2-40B4-BE49-F238E27FC236}">
                  <a16:creationId xmlns:a16="http://schemas.microsoft.com/office/drawing/2014/main" id="{4517EDE5-7572-424C-853F-FDF4BC2B5E2D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5;p67">
              <a:extLst>
                <a:ext uri="{FF2B5EF4-FFF2-40B4-BE49-F238E27FC236}">
                  <a16:creationId xmlns:a16="http://schemas.microsoft.com/office/drawing/2014/main" id="{A633FF1D-6512-4A50-8B75-AB1CB7DD3E9B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6;p67">
              <a:extLst>
                <a:ext uri="{FF2B5EF4-FFF2-40B4-BE49-F238E27FC236}">
                  <a16:creationId xmlns:a16="http://schemas.microsoft.com/office/drawing/2014/main" id="{93F2DEF5-9686-4F01-A180-CAB4130681B2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7;p67">
              <a:extLst>
                <a:ext uri="{FF2B5EF4-FFF2-40B4-BE49-F238E27FC236}">
                  <a16:creationId xmlns:a16="http://schemas.microsoft.com/office/drawing/2014/main" id="{B311528E-20A0-4198-95A4-74DD3AE9BE40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8;p67">
              <a:extLst>
                <a:ext uri="{FF2B5EF4-FFF2-40B4-BE49-F238E27FC236}">
                  <a16:creationId xmlns:a16="http://schemas.microsoft.com/office/drawing/2014/main" id="{7FADAEC2-A656-4C8A-9D2D-196CEF6D03F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5CE852-DCAA-4DBE-B852-7BC0B020217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13253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922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C048FDE1-20A1-40DA-A4A2-1ABD70794426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272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33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1521A1D-1ABB-4E79-A95F-23A4789CF51E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761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23560" y="108050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79334" y="1969919"/>
            <a:ext cx="3761043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Conclusion &amp;  future work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6172200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7555703" y="342462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6808;p65">
            <a:extLst>
              <a:ext uri="{FF2B5EF4-FFF2-40B4-BE49-F238E27FC236}">
                <a16:creationId xmlns:a16="http://schemas.microsoft.com/office/drawing/2014/main" id="{87200FCC-A956-497B-BE98-F549D0D87D90}"/>
              </a:ext>
            </a:extLst>
          </p:cNvPr>
          <p:cNvGrpSpPr/>
          <p:nvPr/>
        </p:nvGrpSpPr>
        <p:grpSpPr>
          <a:xfrm>
            <a:off x="6743038" y="2049517"/>
            <a:ext cx="907429" cy="894777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Google Shape;6809;p65">
              <a:extLst>
                <a:ext uri="{FF2B5EF4-FFF2-40B4-BE49-F238E27FC236}">
                  <a16:creationId xmlns:a16="http://schemas.microsoft.com/office/drawing/2014/main" id="{89A5C150-902E-4D9E-95D7-DE2DCEBC96AF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0;p65">
              <a:extLst>
                <a:ext uri="{FF2B5EF4-FFF2-40B4-BE49-F238E27FC236}">
                  <a16:creationId xmlns:a16="http://schemas.microsoft.com/office/drawing/2014/main" id="{116D80C1-E486-47CD-8DE4-91B30CBBAED1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1;p65">
              <a:extLst>
                <a:ext uri="{FF2B5EF4-FFF2-40B4-BE49-F238E27FC236}">
                  <a16:creationId xmlns:a16="http://schemas.microsoft.com/office/drawing/2014/main" id="{1442084C-919B-47FA-92C7-953DCD792501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12;p65">
              <a:extLst>
                <a:ext uri="{FF2B5EF4-FFF2-40B4-BE49-F238E27FC236}">
                  <a16:creationId xmlns:a16="http://schemas.microsoft.com/office/drawing/2014/main" id="{326207AA-8325-432E-BA8F-81CC87FE255E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13;p65">
              <a:extLst>
                <a:ext uri="{FF2B5EF4-FFF2-40B4-BE49-F238E27FC236}">
                  <a16:creationId xmlns:a16="http://schemas.microsoft.com/office/drawing/2014/main" id="{BCD0846D-BE6C-4420-9E00-98243E184318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4;p65">
              <a:extLst>
                <a:ext uri="{FF2B5EF4-FFF2-40B4-BE49-F238E27FC236}">
                  <a16:creationId xmlns:a16="http://schemas.microsoft.com/office/drawing/2014/main" id="{6BDB0591-D145-4A09-B883-9FD2D4040E2E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5;p65">
              <a:extLst>
                <a:ext uri="{FF2B5EF4-FFF2-40B4-BE49-F238E27FC236}">
                  <a16:creationId xmlns:a16="http://schemas.microsoft.com/office/drawing/2014/main" id="{5E464695-56E7-4564-ACA9-F394AF3D7BE0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16;p65">
              <a:extLst>
                <a:ext uri="{FF2B5EF4-FFF2-40B4-BE49-F238E27FC236}">
                  <a16:creationId xmlns:a16="http://schemas.microsoft.com/office/drawing/2014/main" id="{2F3E01EF-9F30-4C7E-8C75-4FBBA2004891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7;p65">
              <a:extLst>
                <a:ext uri="{FF2B5EF4-FFF2-40B4-BE49-F238E27FC236}">
                  <a16:creationId xmlns:a16="http://schemas.microsoft.com/office/drawing/2014/main" id="{B677675A-6BC4-4778-BC24-75042BA4E5E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5A2DC-F0DC-458C-9D21-8BD118E4D12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37746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Conclusion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437;p50">
            <a:extLst>
              <a:ext uri="{FF2B5EF4-FFF2-40B4-BE49-F238E27FC236}">
                <a16:creationId xmlns:a16="http://schemas.microsoft.com/office/drawing/2014/main" id="{0980429E-3A94-4FC7-866E-1E3518328F93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The Wavelet is the best method</a:t>
            </a:r>
          </a:p>
        </p:txBody>
      </p:sp>
      <p:sp>
        <p:nvSpPr>
          <p:cNvPr id="40" name="Google Shape;437;p50">
            <a:extLst>
              <a:ext uri="{FF2B5EF4-FFF2-40B4-BE49-F238E27FC236}">
                <a16:creationId xmlns:a16="http://schemas.microsoft.com/office/drawing/2014/main" id="{377171BB-2FA7-4510-97DC-F2CD5532B36A}"/>
              </a:ext>
            </a:extLst>
          </p:cNvPr>
          <p:cNvSpPr txBox="1">
            <a:spLocks/>
          </p:cNvSpPr>
          <p:nvPr/>
        </p:nvSpPr>
        <p:spPr>
          <a:xfrm>
            <a:off x="537826" y="257992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No difference between FIR and IIR </a:t>
            </a:r>
          </a:p>
        </p:txBody>
      </p:sp>
      <p:sp>
        <p:nvSpPr>
          <p:cNvPr id="41" name="Google Shape;437;p50">
            <a:extLst>
              <a:ext uri="{FF2B5EF4-FFF2-40B4-BE49-F238E27FC236}">
                <a16:creationId xmlns:a16="http://schemas.microsoft.com/office/drawing/2014/main" id="{CAB718DB-8EC1-4427-8A7E-6F9868114D37}"/>
              </a:ext>
            </a:extLst>
          </p:cNvPr>
          <p:cNvSpPr txBox="1">
            <a:spLocks/>
          </p:cNvSpPr>
          <p:nvPr/>
        </p:nvSpPr>
        <p:spPr>
          <a:xfrm>
            <a:off x="557463" y="349598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Highest performance is achieved at normal frequency (40-60) kHz.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777F2-F159-46BD-99FE-419DC709130D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07470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37;p50">
            <a:extLst>
              <a:ext uri="{FF2B5EF4-FFF2-40B4-BE49-F238E27FC236}">
                <a16:creationId xmlns:a16="http://schemas.microsoft.com/office/drawing/2014/main" id="{6EC65878-DAB1-EAD9-926F-CB947C3F709D}"/>
              </a:ext>
            </a:extLst>
          </p:cNvPr>
          <p:cNvSpPr txBox="1">
            <a:spLocks/>
          </p:cNvSpPr>
          <p:nvPr/>
        </p:nvSpPr>
        <p:spPr>
          <a:xfrm>
            <a:off x="586204" y="2194051"/>
            <a:ext cx="5021219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Test the other IIR techniques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4" name="Google Shape;437;p50">
            <a:extLst>
              <a:ext uri="{FF2B5EF4-FFF2-40B4-BE49-F238E27FC236}">
                <a16:creationId xmlns:a16="http://schemas.microsoft.com/office/drawing/2014/main" id="{5E250F30-B5EA-D78B-2E41-A1F6898FC8C0}"/>
              </a:ext>
            </a:extLst>
          </p:cNvPr>
          <p:cNvSpPr txBox="1">
            <a:spLocks/>
          </p:cNvSpPr>
          <p:nvPr/>
        </p:nvSpPr>
        <p:spPr>
          <a:xfrm>
            <a:off x="559910" y="2720605"/>
            <a:ext cx="532990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test the Adaptive LMS algorithm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6" name="Google Shape;437;p50">
            <a:extLst>
              <a:ext uri="{FF2B5EF4-FFF2-40B4-BE49-F238E27FC236}">
                <a16:creationId xmlns:a16="http://schemas.microsoft.com/office/drawing/2014/main" id="{A2556B18-4BBB-DCBF-49CE-919372D3A8AE}"/>
              </a:ext>
            </a:extLst>
          </p:cNvPr>
          <p:cNvSpPr txBox="1">
            <a:spLocks/>
          </p:cNvSpPr>
          <p:nvPr/>
        </p:nvSpPr>
        <p:spPr>
          <a:xfrm>
            <a:off x="559911" y="3224529"/>
            <a:ext cx="3758100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Bilinear Transform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Google Shape;437;p50">
            <a:extLst>
              <a:ext uri="{FF2B5EF4-FFF2-40B4-BE49-F238E27FC236}">
                <a16:creationId xmlns:a16="http://schemas.microsoft.com/office/drawing/2014/main" id="{CA4544FA-9D60-65F3-1C14-C031270B337B}"/>
              </a:ext>
            </a:extLst>
          </p:cNvPr>
          <p:cNvSpPr txBox="1">
            <a:spLocks/>
          </p:cNvSpPr>
          <p:nvPr/>
        </p:nvSpPr>
        <p:spPr>
          <a:xfrm>
            <a:off x="537825" y="3751083"/>
            <a:ext cx="4558609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Impulse &amp; Step Invariance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E35C7-8824-4715-8826-1501C9844699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71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2" grpId="0"/>
      <p:bldP spid="4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602974" y="443501"/>
            <a:ext cx="7529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Table of contents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2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01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 idx="4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5"/>
          </p:nvPr>
        </p:nvSpPr>
        <p:spPr>
          <a:xfrm>
            <a:off x="1391375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4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6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65000"/>
                  </a:schemeClr>
                </a:solidFill>
              </a:rPr>
              <a:t>03</a:t>
            </a:r>
            <a:endParaRPr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 idx="7"/>
          </p:nvPr>
        </p:nvSpPr>
        <p:spPr>
          <a:xfrm>
            <a:off x="4090650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05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Problem Definition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Methodology</a:t>
            </a:r>
          </a:p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4"/>
          </p:nvPr>
        </p:nvSpPr>
        <p:spPr>
          <a:xfrm>
            <a:off x="602974" y="3528114"/>
            <a:ext cx="241980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Implementation</a:t>
            </a:r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15"/>
          </p:nvPr>
        </p:nvSpPr>
        <p:spPr>
          <a:xfrm>
            <a:off x="3417900" y="3528114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Test &amp; Result </a:t>
            </a:r>
          </a:p>
        </p:txBody>
      </p:sp>
      <p:grpSp>
        <p:nvGrpSpPr>
          <p:cNvPr id="2" name="Google Shape;7244;p67">
            <a:extLst>
              <a:ext uri="{FF2B5EF4-FFF2-40B4-BE49-F238E27FC236}">
                <a16:creationId xmlns:a16="http://schemas.microsoft.com/office/drawing/2014/main" id="{2E9DBDB5-24C9-6F6E-0043-1E9FD76EAA59}"/>
              </a:ext>
            </a:extLst>
          </p:cNvPr>
          <p:cNvGrpSpPr/>
          <p:nvPr/>
        </p:nvGrpSpPr>
        <p:grpSpPr>
          <a:xfrm>
            <a:off x="1516819" y="502637"/>
            <a:ext cx="594810" cy="532479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3" name="Google Shape;7245;p67">
              <a:extLst>
                <a:ext uri="{FF2B5EF4-FFF2-40B4-BE49-F238E27FC236}">
                  <a16:creationId xmlns:a16="http://schemas.microsoft.com/office/drawing/2014/main" id="{08747559-532F-2627-47D5-23D759E5100C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sp>
          <p:nvSpPr>
            <p:cNvPr id="4" name="Google Shape;7246;p67">
              <a:extLst>
                <a:ext uri="{FF2B5EF4-FFF2-40B4-BE49-F238E27FC236}">
                  <a16:creationId xmlns:a16="http://schemas.microsoft.com/office/drawing/2014/main" id="{1D0B6097-674D-BB33-498D-49D71F44C673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" name="Google Shape;7247;p67">
              <a:extLst>
                <a:ext uri="{FF2B5EF4-FFF2-40B4-BE49-F238E27FC236}">
                  <a16:creationId xmlns:a16="http://schemas.microsoft.com/office/drawing/2014/main" id="{0FC84EC8-9B68-6E3D-7AED-1F110D7DF0C8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" name="Google Shape;7248;p67">
              <a:extLst>
                <a:ext uri="{FF2B5EF4-FFF2-40B4-BE49-F238E27FC236}">
                  <a16:creationId xmlns:a16="http://schemas.microsoft.com/office/drawing/2014/main" id="{BA590753-429F-E886-EE29-826C8D89286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" name="Google Shape;7249;p67">
              <a:extLst>
                <a:ext uri="{FF2B5EF4-FFF2-40B4-BE49-F238E27FC236}">
                  <a16:creationId xmlns:a16="http://schemas.microsoft.com/office/drawing/2014/main" id="{4E9F90A8-9D11-5E2C-F18C-48614C71C3B6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C1C0ED-C493-4A5B-83C7-8589E9302EDC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1" name="Google Shape;165;p31">
            <a:extLst>
              <a:ext uri="{FF2B5EF4-FFF2-40B4-BE49-F238E27FC236}">
                <a16:creationId xmlns:a16="http://schemas.microsoft.com/office/drawing/2014/main" id="{33D11157-3E8D-4214-9014-11CB8DE40DDB}"/>
              </a:ext>
            </a:extLst>
          </p:cNvPr>
          <p:cNvSpPr txBox="1">
            <a:spLocks/>
          </p:cNvSpPr>
          <p:nvPr/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06</a:t>
            </a:r>
          </a:p>
        </p:txBody>
      </p:sp>
      <p:sp>
        <p:nvSpPr>
          <p:cNvPr id="22" name="Google Shape;171;p31">
            <a:extLst>
              <a:ext uri="{FF2B5EF4-FFF2-40B4-BE49-F238E27FC236}">
                <a16:creationId xmlns:a16="http://schemas.microsoft.com/office/drawing/2014/main" id="{7EC1F10C-936C-4B04-A2D8-D2372C1350EA}"/>
              </a:ext>
            </a:extLst>
          </p:cNvPr>
          <p:cNvSpPr txBox="1">
            <a:spLocks/>
          </p:cNvSpPr>
          <p:nvPr/>
        </p:nvSpPr>
        <p:spPr>
          <a:xfrm>
            <a:off x="6118525" y="3481488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>
                <a:solidFill>
                  <a:schemeClr val="tx1">
                    <a:lumMod val="65000"/>
                  </a:schemeClr>
                </a:solidFill>
              </a:rPr>
              <a:t>Conclusion &amp;  future work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2" grpId="0"/>
      <p:bldP spid="163" grpId="0"/>
      <p:bldP spid="164" grpId="0"/>
      <p:bldP spid="165" grpId="0"/>
      <p:bldP spid="166" grpId="0" build="p"/>
      <p:bldP spid="167" grpId="0" build="p"/>
      <p:bldP spid="168" grpId="0" uiExpand="1" build="p"/>
      <p:bldP spid="170" grpId="0" build="p"/>
      <p:bldP spid="171" grpId="0" build="p"/>
      <p:bldP spid="21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48">
            <a:extLst>
              <a:ext uri="{FF2B5EF4-FFF2-40B4-BE49-F238E27FC236}">
                <a16:creationId xmlns:a16="http://schemas.microsoft.com/office/drawing/2014/main" id="{446F3E35-54A6-4B44-80B6-4F1684F6A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9342" y="786901"/>
            <a:ext cx="288502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82A7D-7EF5-0CAD-EC27-8CEAEB46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05" y="2383511"/>
            <a:ext cx="1344706" cy="1344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0E886B-03EE-9E08-2B03-C1360ED1132D}"/>
              </a:ext>
            </a:extLst>
          </p:cNvPr>
          <p:cNvSpPr txBox="1"/>
          <p:nvPr/>
        </p:nvSpPr>
        <p:spPr>
          <a:xfrm>
            <a:off x="4191628" y="3790235"/>
            <a:ext cx="110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3CCC-09D6-788B-3238-D343AC0F7785}"/>
              </a:ext>
            </a:extLst>
          </p:cNvPr>
          <p:cNvSpPr txBox="1"/>
          <p:nvPr/>
        </p:nvSpPr>
        <p:spPr>
          <a:xfrm>
            <a:off x="3346145" y="1829050"/>
            <a:ext cx="2793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Do you have 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/>
                </a:solidFill>
              </a:rPr>
              <a:t>20</a:t>
            </a:r>
            <a:endParaRPr lang="en-US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14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00035" y="1609420"/>
            <a:ext cx="312288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491332" y="1698175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grpSp>
        <p:nvGrpSpPr>
          <p:cNvPr id="14" name="Google Shape;6372;p65">
            <a:extLst>
              <a:ext uri="{FF2B5EF4-FFF2-40B4-BE49-F238E27FC236}">
                <a16:creationId xmlns:a16="http://schemas.microsoft.com/office/drawing/2014/main" id="{132FD5C9-9BC8-4856-ADD3-CEB157F8A4D3}"/>
              </a:ext>
            </a:extLst>
          </p:cNvPr>
          <p:cNvGrpSpPr/>
          <p:nvPr/>
        </p:nvGrpSpPr>
        <p:grpSpPr>
          <a:xfrm>
            <a:off x="6500549" y="1879064"/>
            <a:ext cx="1059413" cy="978000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15" name="Google Shape;6373;p65">
              <a:extLst>
                <a:ext uri="{FF2B5EF4-FFF2-40B4-BE49-F238E27FC236}">
                  <a16:creationId xmlns:a16="http://schemas.microsoft.com/office/drawing/2014/main" id="{81463678-2FBF-4E09-878A-09A213038C7D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4;p65">
              <a:extLst>
                <a:ext uri="{FF2B5EF4-FFF2-40B4-BE49-F238E27FC236}">
                  <a16:creationId xmlns:a16="http://schemas.microsoft.com/office/drawing/2014/main" id="{6E6A53F2-7AC8-4448-8805-7C2AD3988515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DE6FE-6A33-4682-A8CF-E4FB3477072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Google Shape;691;p32">
            <a:extLst>
              <a:ext uri="{FF2B5EF4-FFF2-40B4-BE49-F238E27FC236}">
                <a16:creationId xmlns:a16="http://schemas.microsoft.com/office/drawing/2014/main" id="{E8E34FC1-9A08-47BA-8E1E-53C85302BAC4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92;p32">
            <a:extLst>
              <a:ext uri="{FF2B5EF4-FFF2-40B4-BE49-F238E27FC236}">
                <a16:creationId xmlns:a16="http://schemas.microsoft.com/office/drawing/2014/main" id="{ED05E74B-5A97-4128-9661-2C4561EABA68}"/>
              </a:ext>
            </a:extLst>
          </p:cNvPr>
          <p:cNvSpPr/>
          <p:nvPr/>
        </p:nvSpPr>
        <p:spPr>
          <a:xfrm>
            <a:off x="1369950" y="3869000"/>
            <a:ext cx="91440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93;p32">
            <a:extLst>
              <a:ext uri="{FF2B5EF4-FFF2-40B4-BE49-F238E27FC236}">
                <a16:creationId xmlns:a16="http://schemas.microsoft.com/office/drawing/2014/main" id="{2CAE8748-DBA7-49FF-96C0-0E8718BEAFAC}"/>
              </a:ext>
            </a:extLst>
          </p:cNvPr>
          <p:cNvCxnSpPr>
            <a:cxnSpLocks/>
          </p:cNvCxnSpPr>
          <p:nvPr/>
        </p:nvCxnSpPr>
        <p:spPr>
          <a:xfrm>
            <a:off x="1461390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82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subTitle" idx="4"/>
          </p:nvPr>
        </p:nvSpPr>
        <p:spPr>
          <a:xfrm>
            <a:off x="5625366" y="3759413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enhancing clarity in recordings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Motivation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3"/>
          </p:nvPr>
        </p:nvSpPr>
        <p:spPr>
          <a:xfrm>
            <a:off x="633700" y="3709450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Improving the quality of audio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grpSp>
        <p:nvGrpSpPr>
          <p:cNvPr id="8" name="Google Shape;6372;p65">
            <a:extLst>
              <a:ext uri="{FF2B5EF4-FFF2-40B4-BE49-F238E27FC236}">
                <a16:creationId xmlns:a16="http://schemas.microsoft.com/office/drawing/2014/main" id="{5DF1596D-70F0-45F3-934C-78761ED90198}"/>
              </a:ext>
            </a:extLst>
          </p:cNvPr>
          <p:cNvGrpSpPr/>
          <p:nvPr/>
        </p:nvGrpSpPr>
        <p:grpSpPr>
          <a:xfrm>
            <a:off x="294597" y="495043"/>
            <a:ext cx="646307" cy="631392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9" name="Google Shape;6373;p65">
              <a:extLst>
                <a:ext uri="{FF2B5EF4-FFF2-40B4-BE49-F238E27FC236}">
                  <a16:creationId xmlns:a16="http://schemas.microsoft.com/office/drawing/2014/main" id="{01A72D40-A705-4DF2-84A2-BD6F90CB0AE8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74;p65">
              <a:extLst>
                <a:ext uri="{FF2B5EF4-FFF2-40B4-BE49-F238E27FC236}">
                  <a16:creationId xmlns:a16="http://schemas.microsoft.com/office/drawing/2014/main" id="{6C066F2C-6280-4897-A88F-2E7305CD2E7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0FBC88-64F0-4C23-A068-0D39408F621D}"/>
              </a:ext>
            </a:extLst>
          </p:cNvPr>
          <p:cNvCxnSpPr>
            <a:cxnSpLocks/>
          </p:cNvCxnSpPr>
          <p:nvPr/>
        </p:nvCxnSpPr>
        <p:spPr>
          <a:xfrm>
            <a:off x="2005632" y="2022257"/>
            <a:ext cx="4956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D39D4-FE63-4E50-BB21-7B2DCD07429F}"/>
              </a:ext>
            </a:extLst>
          </p:cNvPr>
          <p:cNvCxnSpPr/>
          <p:nvPr/>
        </p:nvCxnSpPr>
        <p:spPr>
          <a:xfrm>
            <a:off x="20056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3D53EC-BE22-44CA-A659-2AE6B4BDA3DA}"/>
              </a:ext>
            </a:extLst>
          </p:cNvPr>
          <p:cNvCxnSpPr/>
          <p:nvPr/>
        </p:nvCxnSpPr>
        <p:spPr>
          <a:xfrm>
            <a:off x="69619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9B433-8E3D-406C-B089-DBAE8A474986}"/>
              </a:ext>
            </a:extLst>
          </p:cNvPr>
          <p:cNvCxnSpPr/>
          <p:nvPr/>
        </p:nvCxnSpPr>
        <p:spPr>
          <a:xfrm>
            <a:off x="4338001" y="2022257"/>
            <a:ext cx="0" cy="70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863;p65">
            <a:extLst>
              <a:ext uri="{FF2B5EF4-FFF2-40B4-BE49-F238E27FC236}">
                <a16:creationId xmlns:a16="http://schemas.microsoft.com/office/drawing/2014/main" id="{A70ABC65-59D9-41D2-823A-AF5C9C27721C}"/>
              </a:ext>
            </a:extLst>
          </p:cNvPr>
          <p:cNvSpPr/>
          <p:nvPr/>
        </p:nvSpPr>
        <p:spPr>
          <a:xfrm>
            <a:off x="1636669" y="2851005"/>
            <a:ext cx="609574" cy="572695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37" name="Google Shape;6792;p65">
            <a:extLst>
              <a:ext uri="{FF2B5EF4-FFF2-40B4-BE49-F238E27FC236}">
                <a16:creationId xmlns:a16="http://schemas.microsoft.com/office/drawing/2014/main" id="{B97D9491-FC9D-49EB-A251-73922202493B}"/>
              </a:ext>
            </a:extLst>
          </p:cNvPr>
          <p:cNvGrpSpPr/>
          <p:nvPr/>
        </p:nvGrpSpPr>
        <p:grpSpPr>
          <a:xfrm>
            <a:off x="6592970" y="2853353"/>
            <a:ext cx="609574" cy="629027"/>
            <a:chOff x="-11295075" y="4092875"/>
            <a:chExt cx="355250" cy="330825"/>
          </a:xfrm>
        </p:grpSpPr>
        <p:sp>
          <p:nvSpPr>
            <p:cNvPr id="38" name="Google Shape;6793;p65">
              <a:extLst>
                <a:ext uri="{FF2B5EF4-FFF2-40B4-BE49-F238E27FC236}">
                  <a16:creationId xmlns:a16="http://schemas.microsoft.com/office/drawing/2014/main" id="{53DFD7B5-B040-4848-BA92-D9FCF51E0249}"/>
                </a:ext>
              </a:extLst>
            </p:cNvPr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9" name="Google Shape;6794;p65">
              <a:extLst>
                <a:ext uri="{FF2B5EF4-FFF2-40B4-BE49-F238E27FC236}">
                  <a16:creationId xmlns:a16="http://schemas.microsoft.com/office/drawing/2014/main" id="{27C3E5AB-F078-4496-96E4-6808E7F384E4}"/>
                </a:ext>
              </a:extLst>
            </p:cNvPr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6795;p65">
              <a:extLst>
                <a:ext uri="{FF2B5EF4-FFF2-40B4-BE49-F238E27FC236}">
                  <a16:creationId xmlns:a16="http://schemas.microsoft.com/office/drawing/2014/main" id="{C9F59C24-B836-4EA8-93DD-704B07A5539F}"/>
                </a:ext>
              </a:extLst>
            </p:cNvPr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1" name="Google Shape;6796;p65">
              <a:extLst>
                <a:ext uri="{FF2B5EF4-FFF2-40B4-BE49-F238E27FC236}">
                  <a16:creationId xmlns:a16="http://schemas.microsoft.com/office/drawing/2014/main" id="{FA1D2659-5764-461A-BB55-EEFA0ECC6F16}"/>
                </a:ext>
              </a:extLst>
            </p:cNvPr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2" name="Google Shape;6797;p65">
              <a:extLst>
                <a:ext uri="{FF2B5EF4-FFF2-40B4-BE49-F238E27FC236}">
                  <a16:creationId xmlns:a16="http://schemas.microsoft.com/office/drawing/2014/main" id="{02AEF1DD-D564-4091-8385-3D21FEF43C52}"/>
                </a:ext>
              </a:extLst>
            </p:cNvPr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oogle Shape;9829;p58">
            <a:extLst>
              <a:ext uri="{FF2B5EF4-FFF2-40B4-BE49-F238E27FC236}">
                <a16:creationId xmlns:a16="http://schemas.microsoft.com/office/drawing/2014/main" id="{FAD387A3-DD8B-4478-94B1-626394D43743}"/>
              </a:ext>
            </a:extLst>
          </p:cNvPr>
          <p:cNvGrpSpPr/>
          <p:nvPr/>
        </p:nvGrpSpPr>
        <p:grpSpPr>
          <a:xfrm>
            <a:off x="4170607" y="2727571"/>
            <a:ext cx="401393" cy="754809"/>
            <a:chOff x="2656082" y="2287427"/>
            <a:chExt cx="207582" cy="359594"/>
          </a:xfrm>
          <a:solidFill>
            <a:schemeClr val="accent1">
              <a:lumMod val="75000"/>
            </a:schemeClr>
          </a:solidFill>
        </p:grpSpPr>
        <p:sp>
          <p:nvSpPr>
            <p:cNvPr id="50" name="Google Shape;9830;p58">
              <a:extLst>
                <a:ext uri="{FF2B5EF4-FFF2-40B4-BE49-F238E27FC236}">
                  <a16:creationId xmlns:a16="http://schemas.microsoft.com/office/drawing/2014/main" id="{E8AEC243-6C7D-4860-96A3-03CD9561E913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831;p58">
              <a:extLst>
                <a:ext uri="{FF2B5EF4-FFF2-40B4-BE49-F238E27FC236}">
                  <a16:creationId xmlns:a16="http://schemas.microsoft.com/office/drawing/2014/main" id="{DD2A47ED-6BAB-46B3-8B09-172EA929597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32;p58">
              <a:extLst>
                <a:ext uri="{FF2B5EF4-FFF2-40B4-BE49-F238E27FC236}">
                  <a16:creationId xmlns:a16="http://schemas.microsoft.com/office/drawing/2014/main" id="{552853F2-8A8B-4FA5-A817-618F55A129E4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33;p58">
              <a:extLst>
                <a:ext uri="{FF2B5EF4-FFF2-40B4-BE49-F238E27FC236}">
                  <a16:creationId xmlns:a16="http://schemas.microsoft.com/office/drawing/2014/main" id="{F0209340-2B92-401E-8386-B87EABAF9C93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81493C4B-F39C-41B0-8C71-EFB9C80EDB93}"/>
              </a:ext>
            </a:extLst>
          </p:cNvPr>
          <p:cNvSpPr txBox="1">
            <a:spLocks/>
          </p:cNvSpPr>
          <p:nvPr/>
        </p:nvSpPr>
        <p:spPr>
          <a:xfrm>
            <a:off x="3008888" y="3759413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Improve Communication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4C6BC-3FEB-40BB-974D-81E4131BD069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  <p:bldP spid="191" grpId="0"/>
      <p:bldP spid="194" grpId="0" build="p"/>
      <p:bldP spid="22" grpId="0"/>
      <p:bldP spid="35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75585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Types of noise</a:t>
            </a:r>
            <a:endParaRPr sz="3500" dirty="0">
              <a:solidFill>
                <a:schemeClr val="tx1"/>
              </a:solidFill>
            </a:endParaRPr>
          </a:p>
        </p:txBody>
      </p:sp>
      <p:grpSp>
        <p:nvGrpSpPr>
          <p:cNvPr id="8" name="Google Shape;6372;p65">
            <a:extLst>
              <a:ext uri="{FF2B5EF4-FFF2-40B4-BE49-F238E27FC236}">
                <a16:creationId xmlns:a16="http://schemas.microsoft.com/office/drawing/2014/main" id="{5DF1596D-70F0-45F3-934C-78761ED90198}"/>
              </a:ext>
            </a:extLst>
          </p:cNvPr>
          <p:cNvGrpSpPr/>
          <p:nvPr/>
        </p:nvGrpSpPr>
        <p:grpSpPr>
          <a:xfrm>
            <a:off x="294597" y="495043"/>
            <a:ext cx="646307" cy="631392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9" name="Google Shape;6373;p65">
              <a:extLst>
                <a:ext uri="{FF2B5EF4-FFF2-40B4-BE49-F238E27FC236}">
                  <a16:creationId xmlns:a16="http://schemas.microsoft.com/office/drawing/2014/main" id="{01A72D40-A705-4DF2-84A2-BD6F90CB0AE8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74;p65">
              <a:extLst>
                <a:ext uri="{FF2B5EF4-FFF2-40B4-BE49-F238E27FC236}">
                  <a16:creationId xmlns:a16="http://schemas.microsoft.com/office/drawing/2014/main" id="{6C066F2C-6280-4897-A88F-2E7305CD2E7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36" name="Google Shape;437;p50">
            <a:extLst>
              <a:ext uri="{FF2B5EF4-FFF2-40B4-BE49-F238E27FC236}">
                <a16:creationId xmlns:a16="http://schemas.microsoft.com/office/drawing/2014/main" id="{45DE57B0-9BED-40FD-9046-E30FF3B51FBB}"/>
              </a:ext>
            </a:extLst>
          </p:cNvPr>
          <p:cNvSpPr txBox="1">
            <a:spLocks/>
          </p:cNvSpPr>
          <p:nvPr/>
        </p:nvSpPr>
        <p:spPr>
          <a:xfrm>
            <a:off x="586205" y="2194051"/>
            <a:ext cx="2936716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Gaussian noise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43" name="Google Shape;437;p50">
            <a:extLst>
              <a:ext uri="{FF2B5EF4-FFF2-40B4-BE49-F238E27FC236}">
                <a16:creationId xmlns:a16="http://schemas.microsoft.com/office/drawing/2014/main" id="{F71A18B8-454C-496D-AF60-8135A1E6B472}"/>
              </a:ext>
            </a:extLst>
          </p:cNvPr>
          <p:cNvSpPr txBox="1">
            <a:spLocks/>
          </p:cNvSpPr>
          <p:nvPr/>
        </p:nvSpPr>
        <p:spPr>
          <a:xfrm>
            <a:off x="559911" y="2720605"/>
            <a:ext cx="3758100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Poisson noise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44" name="Google Shape;437;p50">
            <a:extLst>
              <a:ext uri="{FF2B5EF4-FFF2-40B4-BE49-F238E27FC236}">
                <a16:creationId xmlns:a16="http://schemas.microsoft.com/office/drawing/2014/main" id="{B7A71CE4-7FB8-4432-A669-DE5CB7C1C971}"/>
              </a:ext>
            </a:extLst>
          </p:cNvPr>
          <p:cNvSpPr txBox="1">
            <a:spLocks/>
          </p:cNvSpPr>
          <p:nvPr/>
        </p:nvSpPr>
        <p:spPr>
          <a:xfrm>
            <a:off x="559911" y="3224529"/>
            <a:ext cx="3758100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Salt and Pepper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9811-09E9-480A-8EEA-2AA11BF1AFD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55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6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10493" y="1805264"/>
            <a:ext cx="3030227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12527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2622678" y="352143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oogle Shape;5205;p63">
            <a:extLst>
              <a:ext uri="{FF2B5EF4-FFF2-40B4-BE49-F238E27FC236}">
                <a16:creationId xmlns:a16="http://schemas.microsoft.com/office/drawing/2014/main" id="{74F6212C-F579-4F68-E206-5A8A3ACE8361}"/>
              </a:ext>
            </a:extLst>
          </p:cNvPr>
          <p:cNvGrpSpPr/>
          <p:nvPr/>
        </p:nvGrpSpPr>
        <p:grpSpPr>
          <a:xfrm>
            <a:off x="6363361" y="1919125"/>
            <a:ext cx="949738" cy="927411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24" name="Google Shape;5206;p63">
              <a:extLst>
                <a:ext uri="{FF2B5EF4-FFF2-40B4-BE49-F238E27FC236}">
                  <a16:creationId xmlns:a16="http://schemas.microsoft.com/office/drawing/2014/main" id="{BB50EC2E-46B9-8ED9-831B-9FA062CE0711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07;p63">
              <a:extLst>
                <a:ext uri="{FF2B5EF4-FFF2-40B4-BE49-F238E27FC236}">
                  <a16:creationId xmlns:a16="http://schemas.microsoft.com/office/drawing/2014/main" id="{3674D6CF-7835-E4BA-0819-2D8D5EE9A84E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08;p63">
              <a:extLst>
                <a:ext uri="{FF2B5EF4-FFF2-40B4-BE49-F238E27FC236}">
                  <a16:creationId xmlns:a16="http://schemas.microsoft.com/office/drawing/2014/main" id="{8F116037-E2A6-1367-CA46-226FC9DE3A9C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697031" y="1510930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6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91;p34">
            <a:extLst>
              <a:ext uri="{FF2B5EF4-FFF2-40B4-BE49-F238E27FC236}">
                <a16:creationId xmlns:a16="http://schemas.microsoft.com/office/drawing/2014/main" id="{937C210E-9480-6F28-7D7B-2D143C0A9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429" y="399702"/>
            <a:ext cx="39553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History of denoising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6786FD-A593-0459-4CB0-E8CC9B538E2A}"/>
              </a:ext>
            </a:extLst>
          </p:cNvPr>
          <p:cNvCxnSpPr/>
          <p:nvPr/>
        </p:nvCxnSpPr>
        <p:spPr>
          <a:xfrm flipH="1">
            <a:off x="91959" y="628093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EC323-74F5-94AD-E1D3-E997EF69DCCF}"/>
              </a:ext>
            </a:extLst>
          </p:cNvPr>
          <p:cNvCxnSpPr>
            <a:cxnSpLocks/>
          </p:cNvCxnSpPr>
          <p:nvPr/>
        </p:nvCxnSpPr>
        <p:spPr>
          <a:xfrm>
            <a:off x="91959" y="628093"/>
            <a:ext cx="0" cy="78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837655-8028-A303-96A8-3A3CB7705149}"/>
              </a:ext>
            </a:extLst>
          </p:cNvPr>
          <p:cNvCxnSpPr>
            <a:cxnSpLocks/>
          </p:cNvCxnSpPr>
          <p:nvPr/>
        </p:nvCxnSpPr>
        <p:spPr>
          <a:xfrm flipV="1">
            <a:off x="91959" y="1409706"/>
            <a:ext cx="225066" cy="9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5E295FB-0BE4-85B9-A0A0-9AA03BDEEFFE}"/>
              </a:ext>
            </a:extLst>
          </p:cNvPr>
          <p:cNvSpPr/>
          <p:nvPr/>
        </p:nvSpPr>
        <p:spPr>
          <a:xfrm>
            <a:off x="221168" y="1188066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33" name="Google Shape;5205;p63">
            <a:extLst>
              <a:ext uri="{FF2B5EF4-FFF2-40B4-BE49-F238E27FC236}">
                <a16:creationId xmlns:a16="http://schemas.microsoft.com/office/drawing/2014/main" id="{FEA0FA06-1196-30D0-7457-1A4E8F3C3656}"/>
              </a:ext>
            </a:extLst>
          </p:cNvPr>
          <p:cNvGrpSpPr/>
          <p:nvPr/>
        </p:nvGrpSpPr>
        <p:grpSpPr>
          <a:xfrm>
            <a:off x="273913" y="325675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34" name="Google Shape;5206;p63">
              <a:extLst>
                <a:ext uri="{FF2B5EF4-FFF2-40B4-BE49-F238E27FC236}">
                  <a16:creationId xmlns:a16="http://schemas.microsoft.com/office/drawing/2014/main" id="{9B1C658A-503B-D8F9-FDDB-1351C7F18EBD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07;p63">
              <a:extLst>
                <a:ext uri="{FF2B5EF4-FFF2-40B4-BE49-F238E27FC236}">
                  <a16:creationId xmlns:a16="http://schemas.microsoft.com/office/drawing/2014/main" id="{0A123352-CE82-CF76-BBDA-40800E281E28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08;p63">
              <a:extLst>
                <a:ext uri="{FF2B5EF4-FFF2-40B4-BE49-F238E27FC236}">
                  <a16:creationId xmlns:a16="http://schemas.microsoft.com/office/drawing/2014/main" id="{71E21236-3FEF-1AA3-13F2-002FE36C74BA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ECC2A290-3E60-DFF5-6DB6-4BFBF2AE8B39}"/>
              </a:ext>
            </a:extLst>
          </p:cNvPr>
          <p:cNvSpPr txBox="1">
            <a:spLocks/>
          </p:cNvSpPr>
          <p:nvPr/>
        </p:nvSpPr>
        <p:spPr>
          <a:xfrm>
            <a:off x="5015497" y="325675"/>
            <a:ext cx="3303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3500" dirty="0">
                <a:solidFill>
                  <a:schemeClr val="tx1"/>
                </a:solidFill>
              </a:rPr>
              <a:t>Methods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755183-554E-940C-BD61-46CF33DBA29F}"/>
              </a:ext>
            </a:extLst>
          </p:cNvPr>
          <p:cNvCxnSpPr/>
          <p:nvPr/>
        </p:nvCxnSpPr>
        <p:spPr>
          <a:xfrm flipH="1">
            <a:off x="4181795" y="65672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F82C4F-D505-4C7C-FE4B-5F24012B0C02}"/>
              </a:ext>
            </a:extLst>
          </p:cNvPr>
          <p:cNvCxnSpPr>
            <a:cxnSpLocks/>
          </p:cNvCxnSpPr>
          <p:nvPr/>
        </p:nvCxnSpPr>
        <p:spPr>
          <a:xfrm>
            <a:off x="4181795" y="656722"/>
            <a:ext cx="0" cy="70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B1322A-DB9B-9B32-1367-14C730D5C598}"/>
              </a:ext>
            </a:extLst>
          </p:cNvPr>
          <p:cNvCxnSpPr>
            <a:cxnSpLocks/>
          </p:cNvCxnSpPr>
          <p:nvPr/>
        </p:nvCxnSpPr>
        <p:spPr>
          <a:xfrm flipV="1">
            <a:off x="4181795" y="1352523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D665DF-0786-6B6E-4D49-D8A6EC2F613A}"/>
              </a:ext>
            </a:extLst>
          </p:cNvPr>
          <p:cNvSpPr/>
          <p:nvPr/>
        </p:nvSpPr>
        <p:spPr>
          <a:xfrm>
            <a:off x="4363749" y="117188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42" name="Google Shape;5205;p63">
            <a:extLst>
              <a:ext uri="{FF2B5EF4-FFF2-40B4-BE49-F238E27FC236}">
                <a16:creationId xmlns:a16="http://schemas.microsoft.com/office/drawing/2014/main" id="{F529ADB1-40B3-AB9C-8681-4494B9299B5A}"/>
              </a:ext>
            </a:extLst>
          </p:cNvPr>
          <p:cNvGrpSpPr/>
          <p:nvPr/>
        </p:nvGrpSpPr>
        <p:grpSpPr>
          <a:xfrm>
            <a:off x="4363749" y="354304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43" name="Google Shape;5206;p63">
              <a:extLst>
                <a:ext uri="{FF2B5EF4-FFF2-40B4-BE49-F238E27FC236}">
                  <a16:creationId xmlns:a16="http://schemas.microsoft.com/office/drawing/2014/main" id="{CC3ADBEC-037D-C175-400E-10BF9E66B193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07;p63">
              <a:extLst>
                <a:ext uri="{FF2B5EF4-FFF2-40B4-BE49-F238E27FC236}">
                  <a16:creationId xmlns:a16="http://schemas.microsoft.com/office/drawing/2014/main" id="{F9092CD3-5A9D-307A-A80F-1981336BDC14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08;p63">
              <a:extLst>
                <a:ext uri="{FF2B5EF4-FFF2-40B4-BE49-F238E27FC236}">
                  <a16:creationId xmlns:a16="http://schemas.microsoft.com/office/drawing/2014/main" id="{3C6AB3BB-C080-ED33-8A83-D7B3E3F1770E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7;p50">
            <a:extLst>
              <a:ext uri="{FF2B5EF4-FFF2-40B4-BE49-F238E27FC236}">
                <a16:creationId xmlns:a16="http://schemas.microsoft.com/office/drawing/2014/main" id="{024F06DD-AD00-48AE-AD28-A1BAE9A8D74F}"/>
              </a:ext>
            </a:extLst>
          </p:cNvPr>
          <p:cNvSpPr txBox="1">
            <a:spLocks/>
          </p:cNvSpPr>
          <p:nvPr/>
        </p:nvSpPr>
        <p:spPr>
          <a:xfrm>
            <a:off x="360858" y="2008566"/>
            <a:ext cx="3555296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Audio denoising dates back to early 20th century</a:t>
            </a: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u="sng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30" name="Google Shape;437;p50">
            <a:extLst>
              <a:ext uri="{FF2B5EF4-FFF2-40B4-BE49-F238E27FC236}">
                <a16:creationId xmlns:a16="http://schemas.microsoft.com/office/drawing/2014/main" id="{0A32BE36-B627-4C44-B2AD-B1E6F3EACF00}"/>
              </a:ext>
            </a:extLst>
          </p:cNvPr>
          <p:cNvSpPr txBox="1">
            <a:spLocks/>
          </p:cNvSpPr>
          <p:nvPr/>
        </p:nvSpPr>
        <p:spPr>
          <a:xfrm>
            <a:off x="4162875" y="1989470"/>
            <a:ext cx="4156185" cy="72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LMS filter </a:t>
            </a:r>
          </a:p>
        </p:txBody>
      </p:sp>
      <p:sp>
        <p:nvSpPr>
          <p:cNvPr id="23" name="Google Shape;437;p50">
            <a:extLst>
              <a:ext uri="{FF2B5EF4-FFF2-40B4-BE49-F238E27FC236}">
                <a16:creationId xmlns:a16="http://schemas.microsoft.com/office/drawing/2014/main" id="{AD51A476-2767-4839-8B5A-C36B499EA0AA}"/>
              </a:ext>
            </a:extLst>
          </p:cNvPr>
          <p:cNvSpPr txBox="1">
            <a:spLocks/>
          </p:cNvSpPr>
          <p:nvPr/>
        </p:nvSpPr>
        <p:spPr>
          <a:xfrm>
            <a:off x="4162875" y="2450244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FIR filter</a:t>
            </a:r>
          </a:p>
        </p:txBody>
      </p:sp>
      <p:sp>
        <p:nvSpPr>
          <p:cNvPr id="24" name="Google Shape;437;p50">
            <a:extLst>
              <a:ext uri="{FF2B5EF4-FFF2-40B4-BE49-F238E27FC236}">
                <a16:creationId xmlns:a16="http://schemas.microsoft.com/office/drawing/2014/main" id="{FA47D6F3-D835-4B1F-8C18-2B65D36DE5A7}"/>
              </a:ext>
            </a:extLst>
          </p:cNvPr>
          <p:cNvSpPr txBox="1">
            <a:spLocks/>
          </p:cNvSpPr>
          <p:nvPr/>
        </p:nvSpPr>
        <p:spPr>
          <a:xfrm>
            <a:off x="4162875" y="2892384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IIR filter </a:t>
            </a:r>
          </a:p>
        </p:txBody>
      </p:sp>
      <p:sp>
        <p:nvSpPr>
          <p:cNvPr id="31" name="Google Shape;437;p50">
            <a:extLst>
              <a:ext uri="{FF2B5EF4-FFF2-40B4-BE49-F238E27FC236}">
                <a16:creationId xmlns:a16="http://schemas.microsoft.com/office/drawing/2014/main" id="{1D6ED27B-4A6A-4452-B0BA-D0F22065CEF0}"/>
              </a:ext>
            </a:extLst>
          </p:cNvPr>
          <p:cNvSpPr txBox="1">
            <a:spLocks/>
          </p:cNvSpPr>
          <p:nvPr/>
        </p:nvSpPr>
        <p:spPr>
          <a:xfrm>
            <a:off x="4151043" y="3415659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WAVELET TRANSFORM</a:t>
            </a:r>
          </a:p>
        </p:txBody>
      </p:sp>
      <p:sp>
        <p:nvSpPr>
          <p:cNvPr id="32" name="Google Shape;437;p50">
            <a:extLst>
              <a:ext uri="{FF2B5EF4-FFF2-40B4-BE49-F238E27FC236}">
                <a16:creationId xmlns:a16="http://schemas.microsoft.com/office/drawing/2014/main" id="{4E26BBA7-28CD-4C5A-ADC3-227E36CBB081}"/>
              </a:ext>
            </a:extLst>
          </p:cNvPr>
          <p:cNvSpPr txBox="1">
            <a:spLocks/>
          </p:cNvSpPr>
          <p:nvPr/>
        </p:nvSpPr>
        <p:spPr>
          <a:xfrm>
            <a:off x="4151044" y="3995540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Deep learning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7F9A4F-F864-449A-BC79-21B4EC05AB26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7" grpId="0"/>
      <p:bldP spid="41" grpId="0"/>
      <p:bldP spid="29" grpId="0"/>
      <p:bldP spid="30" grpId="0"/>
      <p:bldP spid="23" grpId="0"/>
      <p:bldP spid="24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864089" y="1649029"/>
            <a:ext cx="376821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sz="3200" dirty="0">
                <a:solidFill>
                  <a:schemeClr val="tx1"/>
                </a:solidFill>
              </a:rPr>
              <a:t>Methodology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49" y="3869000"/>
            <a:ext cx="2258568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3631438" y="346745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7" name="Google Shape;6409;p65">
            <a:extLst>
              <a:ext uri="{FF2B5EF4-FFF2-40B4-BE49-F238E27FC236}">
                <a16:creationId xmlns:a16="http://schemas.microsoft.com/office/drawing/2014/main" id="{DEF034BC-4CFD-45CA-AFF9-C5B4DC6F5BD8}"/>
              </a:ext>
            </a:extLst>
          </p:cNvPr>
          <p:cNvGrpSpPr/>
          <p:nvPr/>
        </p:nvGrpSpPr>
        <p:grpSpPr>
          <a:xfrm>
            <a:off x="6530914" y="1898330"/>
            <a:ext cx="995007" cy="978000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2" name="Google Shape;6410;p65">
              <a:extLst>
                <a:ext uri="{FF2B5EF4-FFF2-40B4-BE49-F238E27FC236}">
                  <a16:creationId xmlns:a16="http://schemas.microsoft.com/office/drawing/2014/main" id="{E66BA205-4D56-4264-ADE4-3596E540A2E4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1;p65">
              <a:extLst>
                <a:ext uri="{FF2B5EF4-FFF2-40B4-BE49-F238E27FC236}">
                  <a16:creationId xmlns:a16="http://schemas.microsoft.com/office/drawing/2014/main" id="{2560BA72-A0DC-468A-97C8-F85A7CC94CE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12;p65">
              <a:extLst>
                <a:ext uri="{FF2B5EF4-FFF2-40B4-BE49-F238E27FC236}">
                  <a16:creationId xmlns:a16="http://schemas.microsoft.com/office/drawing/2014/main" id="{0F36E789-7562-4CD3-8FA3-FB15387BA62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7803C-E1AA-482B-8D7F-BD007B1727E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44858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22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1;p34">
            <a:extLst>
              <a:ext uri="{FF2B5EF4-FFF2-40B4-BE49-F238E27FC236}">
                <a16:creationId xmlns:a16="http://schemas.microsoft.com/office/drawing/2014/main" id="{ADA8C50B-7ECB-DA77-FFC5-299F46B38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41637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tx1"/>
                </a:solidFill>
              </a:rPr>
              <a:t>Methodology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D3EDEF-985B-BB06-B0A5-B63DE3E7809C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54603A-A77F-32B1-F978-A9ED72013F9B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EF7DA7-8187-A058-D6C1-3A08A79EB736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1E68D61-8A39-0692-F2CF-B9308FFBBB6D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1" name="Google Shape;6409;p65">
            <a:extLst>
              <a:ext uri="{FF2B5EF4-FFF2-40B4-BE49-F238E27FC236}">
                <a16:creationId xmlns:a16="http://schemas.microsoft.com/office/drawing/2014/main" id="{C3600240-5C7A-BED9-2591-DD6FE5A76223}"/>
              </a:ext>
            </a:extLst>
          </p:cNvPr>
          <p:cNvGrpSpPr/>
          <p:nvPr/>
        </p:nvGrpSpPr>
        <p:grpSpPr>
          <a:xfrm>
            <a:off x="311915" y="417013"/>
            <a:ext cx="679456" cy="706454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12" name="Google Shape;6410;p65">
              <a:extLst>
                <a:ext uri="{FF2B5EF4-FFF2-40B4-BE49-F238E27FC236}">
                  <a16:creationId xmlns:a16="http://schemas.microsoft.com/office/drawing/2014/main" id="{9FB1C6EA-F7D7-10D5-4DEC-2FD45ABF6058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11;p65">
              <a:extLst>
                <a:ext uri="{FF2B5EF4-FFF2-40B4-BE49-F238E27FC236}">
                  <a16:creationId xmlns:a16="http://schemas.microsoft.com/office/drawing/2014/main" id="{E8B46081-FC9A-104D-C7BC-E3064F021C2C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2;p65">
              <a:extLst>
                <a:ext uri="{FF2B5EF4-FFF2-40B4-BE49-F238E27FC236}">
                  <a16:creationId xmlns:a16="http://schemas.microsoft.com/office/drawing/2014/main" id="{333DB835-A054-8F62-7FF5-67F21950EC65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437;p50">
            <a:extLst>
              <a:ext uri="{FF2B5EF4-FFF2-40B4-BE49-F238E27FC236}">
                <a16:creationId xmlns:a16="http://schemas.microsoft.com/office/drawing/2014/main" id="{4123B6CA-85BA-EC88-B645-0361296766F5}"/>
              </a:ext>
            </a:extLst>
          </p:cNvPr>
          <p:cNvSpPr txBox="1">
            <a:spLocks/>
          </p:cNvSpPr>
          <p:nvPr/>
        </p:nvSpPr>
        <p:spPr>
          <a:xfrm>
            <a:off x="138935" y="2062910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continuous Wavelet Transform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8" name="Google Shape;437;p50">
            <a:extLst>
              <a:ext uri="{FF2B5EF4-FFF2-40B4-BE49-F238E27FC236}">
                <a16:creationId xmlns:a16="http://schemas.microsoft.com/office/drawing/2014/main" id="{90333C9F-8C70-458E-5BF4-AC4CE4F950E1}"/>
              </a:ext>
            </a:extLst>
          </p:cNvPr>
          <p:cNvSpPr txBox="1">
            <a:spLocks/>
          </p:cNvSpPr>
          <p:nvPr/>
        </p:nvSpPr>
        <p:spPr>
          <a:xfrm>
            <a:off x="112643" y="2589464"/>
            <a:ext cx="2442298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PDE &amp; CWT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9" name="Google Shape;437;p50">
            <a:extLst>
              <a:ext uri="{FF2B5EF4-FFF2-40B4-BE49-F238E27FC236}">
                <a16:creationId xmlns:a16="http://schemas.microsoft.com/office/drawing/2014/main" id="{FB554CC4-F8CD-767C-C237-699C82C90FD8}"/>
              </a:ext>
            </a:extLst>
          </p:cNvPr>
          <p:cNvSpPr txBox="1">
            <a:spLocks/>
          </p:cNvSpPr>
          <p:nvPr/>
        </p:nvSpPr>
        <p:spPr>
          <a:xfrm>
            <a:off x="112642" y="3093388"/>
            <a:ext cx="4775363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Discrete Wavelet Transform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1" name="Google Shape;437;p50">
            <a:extLst>
              <a:ext uri="{FF2B5EF4-FFF2-40B4-BE49-F238E27FC236}">
                <a16:creationId xmlns:a16="http://schemas.microsoft.com/office/drawing/2014/main" id="{ECC93149-7714-005A-9B6D-FD2657F79DF2}"/>
              </a:ext>
            </a:extLst>
          </p:cNvPr>
          <p:cNvSpPr txBox="1">
            <a:spLocks/>
          </p:cNvSpPr>
          <p:nvPr/>
        </p:nvSpPr>
        <p:spPr>
          <a:xfrm>
            <a:off x="112640" y="3582041"/>
            <a:ext cx="2704517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Thresholding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2" name="Google Shape;437;p50">
            <a:extLst>
              <a:ext uri="{FF2B5EF4-FFF2-40B4-BE49-F238E27FC236}">
                <a16:creationId xmlns:a16="http://schemas.microsoft.com/office/drawing/2014/main" id="{F46D18AB-F945-51EE-0F5E-7833D1368E38}"/>
              </a:ext>
            </a:extLst>
          </p:cNvPr>
          <p:cNvSpPr txBox="1">
            <a:spLocks/>
          </p:cNvSpPr>
          <p:nvPr/>
        </p:nvSpPr>
        <p:spPr>
          <a:xfrm>
            <a:off x="112643" y="4075534"/>
            <a:ext cx="290622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FIR &amp; IIR Filters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06140D-4A51-452A-8E14-7220506EEDF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9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18" grpId="0"/>
      <p:bldP spid="19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AI Voice Detector Pitch Deck by Slidesgo">
  <a:themeElements>
    <a:clrScheme name="Simple Light">
      <a:dk1>
        <a:srgbClr val="FFFFFF"/>
      </a:dk1>
      <a:lt1>
        <a:srgbClr val="200C3A"/>
      </a:lt1>
      <a:dk2>
        <a:srgbClr val="63467F"/>
      </a:dk2>
      <a:lt2>
        <a:srgbClr val="7F6296"/>
      </a:lt2>
      <a:accent1>
        <a:srgbClr val="9768B0"/>
      </a:accent1>
      <a:accent2>
        <a:srgbClr val="EB8BEC"/>
      </a:accent2>
      <a:accent3>
        <a:srgbClr val="FFD8FF"/>
      </a:accent3>
      <a:accent4>
        <a:srgbClr val="242CA0"/>
      </a:accent4>
      <a:accent5>
        <a:srgbClr val="0B7AF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202</Words>
  <Application>Microsoft Office PowerPoint</Application>
  <PresentationFormat>On-screen Show (16:9)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Space Grotesk SemiBold</vt:lpstr>
      <vt:lpstr>PT Sans</vt:lpstr>
      <vt:lpstr>Michroma</vt:lpstr>
      <vt:lpstr>Noto Sans</vt:lpstr>
      <vt:lpstr>Arial</vt:lpstr>
      <vt:lpstr>AI Voice Detector Pitch Deck by Slidesgo</vt:lpstr>
      <vt:lpstr>PowerPoint Presentation</vt:lpstr>
      <vt:lpstr>Table of contents</vt:lpstr>
      <vt:lpstr>PowerPoint Presentation</vt:lpstr>
      <vt:lpstr>Motivation</vt:lpstr>
      <vt:lpstr>Types of noise</vt:lpstr>
      <vt:lpstr>PowerPoint Presentation</vt:lpstr>
      <vt:lpstr>History of denoising</vt:lpstr>
      <vt:lpstr>PowerPoint Presentation</vt:lpstr>
      <vt:lpstr>Methodology</vt:lpstr>
      <vt:lpstr>PowerPoint Presentation</vt:lpstr>
      <vt:lpstr>Software</vt:lpstr>
      <vt:lpstr>Hardware</vt:lpstr>
      <vt:lpstr>System Description</vt:lpstr>
      <vt:lpstr>PowerPoint Presentation</vt:lpstr>
      <vt:lpstr>Experiment Results</vt:lpstr>
      <vt:lpstr>Experiment Results</vt:lpstr>
      <vt:lpstr>PowerPoint Presentation</vt:lpstr>
      <vt:lpstr>Conclusion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Voice Detector Pitch Deck</dc:title>
  <dc:creator>Abd-Elrahman Zidan</dc:creator>
  <cp:lastModifiedBy>yousef khaled</cp:lastModifiedBy>
  <cp:revision>135</cp:revision>
  <dcterms:modified xsi:type="dcterms:W3CDTF">2023-12-24T08:39:44Z</dcterms:modified>
</cp:coreProperties>
</file>